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0" r:id="rId5"/>
    <p:sldId id="261" r:id="rId6"/>
    <p:sldId id="268" r:id="rId7"/>
    <p:sldId id="293" r:id="rId8"/>
    <p:sldId id="294" r:id="rId9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howGuides="1">
      <p:cViewPr varScale="1">
        <p:scale>
          <a:sx n="102" d="100"/>
          <a:sy n="102" d="100"/>
        </p:scale>
        <p:origin x="9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017411-A83F-42E9-AE88-EF386931129C}" type="datetimeFigureOut">
              <a:rPr lang="ru-RU" smtClean="0"/>
              <a:t>26.12.2020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DCBE6-7C79-4E45-94CB-3C2272C8436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476463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017411-A83F-42E9-AE88-EF386931129C}" type="datetimeFigureOut">
              <a:rPr lang="ru-RU" smtClean="0"/>
              <a:t>26.12.2020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DCBE6-7C79-4E45-94CB-3C2272C8436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362021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017411-A83F-42E9-AE88-EF386931129C}" type="datetimeFigureOut">
              <a:rPr lang="ru-RU" smtClean="0"/>
              <a:t>26.12.2020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DCBE6-7C79-4E45-94CB-3C2272C8436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792631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017411-A83F-42E9-AE88-EF386931129C}" type="datetimeFigureOut">
              <a:rPr lang="ru-RU" smtClean="0"/>
              <a:t>26.12.2020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DCBE6-7C79-4E45-94CB-3C2272C8436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705754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017411-A83F-42E9-AE88-EF386931129C}" type="datetimeFigureOut">
              <a:rPr lang="ru-RU" smtClean="0"/>
              <a:t>26.12.2020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DCBE6-7C79-4E45-94CB-3C2272C8436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401853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017411-A83F-42E9-AE88-EF386931129C}" type="datetimeFigureOut">
              <a:rPr lang="ru-RU" smtClean="0"/>
              <a:t>26.12.2020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DCBE6-7C79-4E45-94CB-3C2272C8436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820894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017411-A83F-42E9-AE88-EF386931129C}" type="datetimeFigureOut">
              <a:rPr lang="ru-RU" smtClean="0"/>
              <a:t>26.12.2020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DCBE6-7C79-4E45-94CB-3C2272C8436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376235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017411-A83F-42E9-AE88-EF386931129C}" type="datetimeFigureOut">
              <a:rPr lang="ru-RU" smtClean="0"/>
              <a:t>26.12.2020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DCBE6-7C79-4E45-94CB-3C2272C8436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255300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017411-A83F-42E9-AE88-EF386931129C}" type="datetimeFigureOut">
              <a:rPr lang="ru-RU" smtClean="0"/>
              <a:t>26.12.2020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DCBE6-7C79-4E45-94CB-3C2272C8436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173247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017411-A83F-42E9-AE88-EF386931129C}" type="datetimeFigureOut">
              <a:rPr lang="ru-RU" smtClean="0"/>
              <a:t>26.12.2020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DCBE6-7C79-4E45-94CB-3C2272C8436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087780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017411-A83F-42E9-AE88-EF386931129C}" type="datetimeFigureOut">
              <a:rPr lang="ru-RU" smtClean="0"/>
              <a:t>26.12.2020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DCBE6-7C79-4E45-94CB-3C2272C8436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713958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017411-A83F-42E9-AE88-EF386931129C}" type="datetimeFigureOut">
              <a:rPr lang="ru-RU" smtClean="0"/>
              <a:t>26.12.2020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EDCBE6-7C79-4E45-94CB-3C2272C8436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484369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502921"/>
            <a:ext cx="9144000" cy="838200"/>
          </a:xfrm>
        </p:spPr>
        <p:txBody>
          <a:bodyPr>
            <a:normAutofit fontScale="90000"/>
          </a:bodyPr>
          <a:lstStyle/>
          <a:p>
            <a:r>
              <a:rPr lang="ru-RU" sz="31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Лекция </a:t>
            </a:r>
            <a:r>
              <a:rPr lang="ru-RU" sz="31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</a:t>
            </a:r>
            <a:r>
              <a:rPr lang="en-US" sz="31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</a:t>
            </a:r>
            <a:r>
              <a:rPr lang="ru-RU" sz="31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</a:t>
            </a:r>
            <a:r>
              <a:rPr lang="ru-RU" sz="31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Стрессы и эмоциональное выгорание в </a:t>
            </a:r>
            <a:r>
              <a:rPr lang="ru-RU" sz="31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организации</a:t>
            </a:r>
            <a:r>
              <a:rPr lang="ru-RU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u-RU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2200" b="1" dirty="0"/>
              <a:t> (с</a:t>
            </a:r>
            <a:r>
              <a:rPr lang="ru-RU" sz="2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трессы и эмоциональное выгорание в организации)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46907" y="1679510"/>
            <a:ext cx="8727541" cy="49651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14708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ВОПРОСЫ:</a:t>
            </a:r>
            <a:endParaRPr lang="ru-RU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348966"/>
            <a:ext cx="10515600" cy="4827997"/>
          </a:xfrm>
        </p:spPr>
        <p:txBody>
          <a:bodyPr/>
          <a:lstStyle/>
          <a:p>
            <a:endParaRPr lang="ru-RU" b="1" u="sng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ru-RU" b="1" dirty="0" smtClean="0"/>
              <a:t>Понятие стресса.</a:t>
            </a:r>
            <a:endParaRPr lang="ru-RU" b="1" dirty="0"/>
          </a:p>
          <a:p>
            <a:r>
              <a:rPr lang="ru-RU" b="1" dirty="0" smtClean="0"/>
              <a:t>Факторы</a:t>
            </a:r>
            <a:r>
              <a:rPr lang="ru-RU" b="1" dirty="0"/>
              <a:t>, вызывающие стресс (или стрессоры</a:t>
            </a:r>
            <a:r>
              <a:rPr lang="ru-RU" b="1" dirty="0" smtClean="0"/>
              <a:t>).</a:t>
            </a:r>
          </a:p>
          <a:p>
            <a:r>
              <a:rPr lang="ru-RU" b="1" dirty="0"/>
              <a:t>Общие </a:t>
            </a:r>
            <a:r>
              <a:rPr lang="ru-RU" b="1" dirty="0" smtClean="0"/>
              <a:t>стрессоры в организации.</a:t>
            </a:r>
          </a:p>
          <a:p>
            <a:r>
              <a:rPr lang="ru-RU" b="1" dirty="0" smtClean="0"/>
              <a:t>Специфические стрессоры </a:t>
            </a:r>
            <a:r>
              <a:rPr lang="ru-RU" b="1" dirty="0"/>
              <a:t>в деятельности </a:t>
            </a:r>
            <a:r>
              <a:rPr lang="ru-RU" b="1" dirty="0" smtClean="0"/>
              <a:t>руководителя.</a:t>
            </a:r>
          </a:p>
          <a:p>
            <a:r>
              <a:rPr lang="ru-RU" b="1" dirty="0" smtClean="0"/>
              <a:t>Внеслужебные </a:t>
            </a:r>
            <a:r>
              <a:rPr lang="ru-RU" b="1" dirty="0"/>
              <a:t>стрессоры</a:t>
            </a:r>
            <a:r>
              <a:rPr lang="ru-RU" b="1" dirty="0" smtClean="0"/>
              <a:t>.</a:t>
            </a:r>
          </a:p>
          <a:p>
            <a:r>
              <a:rPr lang="ru-RU" b="1" dirty="0"/>
              <a:t>Профилактика </a:t>
            </a:r>
            <a:r>
              <a:rPr lang="ru-RU" b="1" dirty="0" smtClean="0"/>
              <a:t>стрессов.</a:t>
            </a:r>
          </a:p>
          <a:p>
            <a:r>
              <a:rPr lang="ru-RU" b="1" dirty="0" smtClean="0"/>
              <a:t>Синдром </a:t>
            </a:r>
            <a:r>
              <a:rPr lang="ru-RU" b="1" dirty="0"/>
              <a:t>эмоционального </a:t>
            </a:r>
            <a:r>
              <a:rPr lang="ru-RU" b="1" dirty="0" smtClean="0"/>
              <a:t>выгорания.</a:t>
            </a:r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922478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769544"/>
            <a:ext cx="10515600" cy="5875095"/>
          </a:xfrm>
        </p:spPr>
        <p:txBody>
          <a:bodyPr>
            <a:normAutofit lnSpcReduction="10000"/>
          </a:bodyPr>
          <a:lstStyle/>
          <a:p>
            <a:pPr lvl="0"/>
            <a:r>
              <a:rPr lang="ru-RU" dirty="0"/>
              <a:t> </a:t>
            </a:r>
            <a:r>
              <a:rPr lang="ru-RU" b="1" dirty="0" smtClean="0"/>
              <a:t>Слово </a:t>
            </a:r>
            <a:r>
              <a:rPr lang="ru-RU" b="1" dirty="0"/>
              <a:t>«стресс» </a:t>
            </a:r>
            <a:r>
              <a:rPr lang="ru-RU" b="1" dirty="0" smtClean="0"/>
              <a:t>сегодня очень широко используется в нашей повседневной жизни. </a:t>
            </a:r>
          </a:p>
          <a:p>
            <a:pPr lvl="0"/>
            <a:r>
              <a:rPr lang="ru-RU" b="1" dirty="0" smtClean="0"/>
              <a:t>Оно заимствовано </a:t>
            </a:r>
            <a:r>
              <a:rPr lang="ru-RU" b="1" dirty="0"/>
              <a:t>из английского языка и </a:t>
            </a:r>
            <a:r>
              <a:rPr lang="ru-RU" b="1" dirty="0" smtClean="0"/>
              <a:t>означает </a:t>
            </a:r>
            <a:r>
              <a:rPr lang="ru-RU" b="1" dirty="0"/>
              <a:t>«напряжение</a:t>
            </a:r>
            <a:r>
              <a:rPr lang="ru-RU" b="1" dirty="0" smtClean="0"/>
              <a:t>».</a:t>
            </a:r>
          </a:p>
          <a:p>
            <a:pPr lvl="0"/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Первоначально оно обозначало давление (нагрузку), с которым воздействуют на материал при его испытании. </a:t>
            </a:r>
          </a:p>
          <a:p>
            <a:pPr lvl="0"/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 литературу по медицине и психологии слово «стресс» попало в середине 30-х годов. </a:t>
            </a:r>
          </a:p>
          <a:p>
            <a:pPr lvl="0"/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 1936 г. в журнале «</a:t>
            </a:r>
            <a:r>
              <a:rPr kumimoji="0" lang="en-US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Nature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» было опубликовано короткое сообщение канадского физиолога Г. </a:t>
            </a:r>
            <a:r>
              <a:rPr kumimoji="0" lang="ru-RU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Селье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под названием «Синдром, вызываемый разными повреждающими агентами». </a:t>
            </a:r>
          </a:p>
          <a:p>
            <a:pPr lvl="0"/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Так было положено начало утверждению в научном и повседневном обиходе одной из самых модных теорий </a:t>
            </a:r>
            <a:r>
              <a:rPr kumimoji="0" lang="en-US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XX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века.</a:t>
            </a:r>
            <a:endParaRPr kumimoji="0" lang="ru-RU" sz="4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indent="0">
              <a:buNone/>
            </a:pPr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02044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389298"/>
            <a:ext cx="10515600" cy="6331541"/>
          </a:xfrm>
        </p:spPr>
        <p:txBody>
          <a:bodyPr>
            <a:normAutofit/>
          </a:bodyPr>
          <a:lstStyle/>
          <a:p>
            <a:pPr hangingPunct="0"/>
            <a:r>
              <a:rPr lang="ru-RU" b="1" dirty="0" smtClean="0"/>
              <a:t>Стресс рассматривают </a:t>
            </a:r>
            <a:r>
              <a:rPr lang="ru-RU" b="1" u="sng" dirty="0" smtClean="0"/>
              <a:t>как </a:t>
            </a:r>
            <a:r>
              <a:rPr lang="ru-RU" b="1" u="sng" dirty="0"/>
              <a:t>защитную реакцию на внешние и внутренние раздражители (стрессоры). </a:t>
            </a:r>
            <a:endParaRPr lang="ru-RU" b="1" u="sng" dirty="0" smtClean="0"/>
          </a:p>
          <a:p>
            <a:pPr hangingPunct="0"/>
            <a:r>
              <a:rPr lang="ru-RU" b="1" dirty="0" smtClean="0"/>
              <a:t>В то же время </a:t>
            </a:r>
            <a:r>
              <a:rPr lang="ru-RU" b="1" dirty="0"/>
              <a:t>стресс —</a:t>
            </a:r>
            <a:r>
              <a:rPr lang="ru-RU" b="1" u="sng" dirty="0"/>
              <a:t> это комплекс эмоциональных состояний, возникающих в ответ на разнообразные экстремальные воздействия.</a:t>
            </a:r>
          </a:p>
          <a:p>
            <a:pPr hangingPunct="0"/>
            <a:r>
              <a:rPr lang="ru-RU" b="1" dirty="0"/>
              <a:t>Посредством стрессовой реакции организм пытается восстановить нарушенное под воздействием стрессоров равновесие. </a:t>
            </a:r>
            <a:endParaRPr lang="ru-RU" b="1" dirty="0" smtClean="0"/>
          </a:p>
          <a:p>
            <a:pPr hangingPunct="0"/>
            <a:r>
              <a:rPr lang="ru-RU" b="1" dirty="0" smtClean="0"/>
              <a:t>Г</a:t>
            </a:r>
            <a:r>
              <a:rPr lang="ru-RU" b="1" dirty="0"/>
              <a:t>. </a:t>
            </a:r>
            <a:r>
              <a:rPr lang="ru-RU" b="1" dirty="0" err="1"/>
              <a:t>Селье</a:t>
            </a:r>
            <a:r>
              <a:rPr lang="ru-RU" b="1" dirty="0"/>
              <a:t> показал, каким образом стресс связан с постепенным истощением резервов организма, который старается приспособиться к новым условиям. </a:t>
            </a:r>
            <a:endParaRPr lang="ru-RU" b="1" dirty="0" smtClean="0"/>
          </a:p>
          <a:p>
            <a:pPr hangingPunct="0"/>
            <a:r>
              <a:rPr lang="ru-RU" b="1" dirty="0" smtClean="0"/>
              <a:t>При этом происходит </a:t>
            </a:r>
            <a:r>
              <a:rPr lang="ru-RU" b="1" dirty="0"/>
              <a:t>активизация той части вегетативной нервной системы, которая ответственна за активность и работоспособность организма.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967095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307818"/>
            <a:ext cx="10515600" cy="5869145"/>
          </a:xfrm>
        </p:spPr>
        <p:txBody>
          <a:bodyPr>
            <a:normAutofit fontScale="92500"/>
          </a:bodyPr>
          <a:lstStyle/>
          <a:p>
            <a:pPr hangingPunct="0"/>
            <a:r>
              <a:rPr lang="ru-RU" b="1" dirty="0"/>
              <a:t>Г. </a:t>
            </a:r>
            <a:r>
              <a:rPr lang="ru-RU" b="1" dirty="0" err="1"/>
              <a:t>Селье</a:t>
            </a:r>
            <a:r>
              <a:rPr lang="ru-RU" b="1" dirty="0"/>
              <a:t> назвал комплекс этих реакций</a:t>
            </a:r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всеобщим адаптационным синдромом </a:t>
            </a:r>
            <a:r>
              <a:rPr lang="ru-RU" b="1" dirty="0"/>
              <a:t>и описал </a:t>
            </a:r>
            <a:r>
              <a:rPr lang="ru-RU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три стадии этого синдрома. </a:t>
            </a:r>
            <a:endParaRPr lang="ru-RU" b="1" u="sng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hangingPunct="0"/>
            <a:r>
              <a:rPr lang="ru-RU" b="1" u="sng" dirty="0" smtClean="0"/>
              <a:t>Первая </a:t>
            </a:r>
            <a:r>
              <a:rPr lang="ru-RU" b="1" u="sng" dirty="0"/>
              <a:t>стадия </a:t>
            </a:r>
            <a:r>
              <a:rPr lang="ru-RU" b="1" dirty="0"/>
              <a:t>— реакция тревоги, выражающаяся в мобилизации всех ресурсов организма в ответ на воздействие извне, нарушающее равновесие процессов жизнедеятельности. </a:t>
            </a:r>
            <a:endParaRPr lang="ru-RU" b="1" dirty="0" smtClean="0"/>
          </a:p>
          <a:p>
            <a:pPr hangingPunct="0"/>
            <a:r>
              <a:rPr lang="ru-RU" b="1" u="sng" dirty="0" smtClean="0"/>
              <a:t>Вторая стадия </a:t>
            </a:r>
            <a:r>
              <a:rPr lang="ru-RU" b="1" dirty="0" smtClean="0"/>
              <a:t>- сопротивление, </a:t>
            </a:r>
            <a:r>
              <a:rPr lang="ru-RU" b="1" dirty="0"/>
              <a:t>когда организму удается справиться с вредными воздействиями. </a:t>
            </a:r>
            <a:endParaRPr lang="ru-RU" b="1" dirty="0" smtClean="0"/>
          </a:p>
          <a:p>
            <a:pPr hangingPunct="0"/>
            <a:r>
              <a:rPr lang="ru-RU" b="1" dirty="0" smtClean="0"/>
              <a:t>В </a:t>
            </a:r>
            <a:r>
              <a:rPr lang="ru-RU" b="1" dirty="0"/>
              <a:t>этот период может наблюдаться повышенная стрессоустойчивость.</a:t>
            </a:r>
          </a:p>
          <a:p>
            <a:pPr hangingPunct="0"/>
            <a:r>
              <a:rPr lang="ru-RU" b="1" dirty="0"/>
              <a:t>Если же действие вредоносных факторов долго не удается устранить и преодолеть, наступает </a:t>
            </a:r>
            <a:r>
              <a:rPr lang="ru-RU" b="1" u="sng" dirty="0"/>
              <a:t>третья стадия </a:t>
            </a:r>
            <a:r>
              <a:rPr lang="ru-RU" b="1" dirty="0"/>
              <a:t>— истощение</a:t>
            </a:r>
            <a:r>
              <a:rPr lang="ru-RU" b="1" dirty="0" smtClean="0"/>
              <a:t>.</a:t>
            </a:r>
          </a:p>
          <a:p>
            <a:pPr hangingPunct="0"/>
            <a:r>
              <a:rPr lang="ru-RU" b="1" dirty="0" smtClean="0"/>
              <a:t> </a:t>
            </a:r>
            <a:r>
              <a:rPr lang="ru-RU" b="1" dirty="0"/>
              <a:t>Приспособительные возможности организма </a:t>
            </a:r>
            <a:r>
              <a:rPr lang="ru-RU" b="1" dirty="0" smtClean="0"/>
              <a:t>снижаются, он </a:t>
            </a:r>
            <a:r>
              <a:rPr lang="ru-RU" b="1" dirty="0"/>
              <a:t>хуже сопротивляется новым вредным воздействиям, увеличивается опасность заболеваний. </a:t>
            </a:r>
            <a:endParaRPr lang="ru-RU" b="1" dirty="0" smtClean="0"/>
          </a:p>
          <a:p>
            <a:pPr hangingPunct="0"/>
            <a:r>
              <a:rPr lang="ru-RU" b="1" dirty="0" smtClean="0"/>
              <a:t>Однако </a:t>
            </a:r>
            <a:r>
              <a:rPr lang="ru-RU" b="1" dirty="0"/>
              <a:t>наступление третьей стадии не обязательно.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297411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814812"/>
            <a:ext cx="10515600" cy="5362151"/>
          </a:xfrm>
        </p:spPr>
        <p:txBody>
          <a:bodyPr/>
          <a:lstStyle/>
          <a:p>
            <a:r>
              <a:rPr lang="ru-RU" b="1" dirty="0"/>
              <a:t>Когда вы слишком много работаете и сильно нагружены, само по себе это не вредит вам до тех пор, пока работа доставляет вам радость и вам сопутствует успех. </a:t>
            </a:r>
            <a:endParaRPr lang="ru-RU" b="1" dirty="0" smtClean="0"/>
          </a:p>
          <a:p>
            <a:r>
              <a:rPr lang="ru-RU" b="1" dirty="0" smtClean="0"/>
              <a:t>Но </a:t>
            </a:r>
            <a:r>
              <a:rPr lang="ru-RU" b="1" dirty="0"/>
              <a:t>если к напряжению сил добавляются еще разочарование и неудачи, то существенно повышается риск заболеваний.</a:t>
            </a:r>
          </a:p>
          <a:p>
            <a:endParaRPr lang="ru-RU" dirty="0"/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53488" y="3585173"/>
            <a:ext cx="7541537" cy="29423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09945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208230" y="153908"/>
            <a:ext cx="6599976" cy="6704091"/>
          </a:xfrm>
        </p:spPr>
        <p:txBody>
          <a:bodyPr>
            <a:normAutofit fontScale="70000" lnSpcReduction="20000"/>
          </a:bodyPr>
          <a:lstStyle/>
          <a:p>
            <a:r>
              <a:rPr lang="ru-RU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Синдром эмоционального выгорания </a:t>
            </a:r>
            <a:r>
              <a:rPr lang="ru-RU" b="1" dirty="0"/>
              <a:t>— понятие, </a:t>
            </a:r>
            <a:r>
              <a:rPr lang="ru-RU" b="1" dirty="0" smtClean="0"/>
              <a:t>американским </a:t>
            </a:r>
            <a:r>
              <a:rPr lang="ru-RU" b="1" dirty="0"/>
              <a:t>психиатром Гербертом </a:t>
            </a:r>
            <a:r>
              <a:rPr lang="ru-RU" b="1" dirty="0" err="1"/>
              <a:t>Фрейденбергером</a:t>
            </a:r>
            <a:r>
              <a:rPr lang="ru-RU" b="1" dirty="0"/>
              <a:t> в 1974 году, проявляющееся нарастающим эмоциональным истощением. Может влечь за собой личностные изменения в сфере общения с людьми</a:t>
            </a:r>
            <a:r>
              <a:rPr lang="ru-RU" b="1" dirty="0" smtClean="0"/>
              <a:t>.</a:t>
            </a:r>
          </a:p>
          <a:p>
            <a:r>
              <a:rPr lang="ru-RU" b="1" dirty="0"/>
              <a:t>Синдром эмоционального выгорания – это состояние, когда человек ощущает себя истощенным морально, умственно, и физически. </a:t>
            </a:r>
            <a:endParaRPr lang="ru-RU" b="1" dirty="0" smtClean="0"/>
          </a:p>
          <a:p>
            <a:r>
              <a:rPr lang="ru-RU" b="1" dirty="0" smtClean="0"/>
              <a:t>Все </a:t>
            </a:r>
            <a:r>
              <a:rPr lang="ru-RU" b="1" dirty="0"/>
              <a:t>труднее просыпаться по утрам и начинать трудовую деятельность. Все сложнее сосредоточиться на своих обязанностях и выполнять их своевременно. </a:t>
            </a:r>
            <a:endParaRPr lang="ru-RU" b="1" dirty="0" smtClean="0"/>
          </a:p>
          <a:p>
            <a:r>
              <a:rPr lang="ru-RU" b="1" dirty="0" smtClean="0"/>
              <a:t>Рабочий </a:t>
            </a:r>
            <a:r>
              <a:rPr lang="ru-RU" b="1" dirty="0"/>
              <a:t>день растягивается до поздней ночи, рушится привычный уклад жизни, портятся отношения с окружающими.</a:t>
            </a:r>
          </a:p>
          <a:p>
            <a:r>
              <a:rPr lang="ru-RU" b="1" dirty="0"/>
              <a:t>Те, кто столкнулся с таким явлением, не сразу понимают, что происходит</a:t>
            </a:r>
            <a:r>
              <a:rPr lang="ru-RU" b="1" dirty="0" smtClean="0"/>
              <a:t>.</a:t>
            </a:r>
          </a:p>
          <a:p>
            <a:r>
              <a:rPr lang="ru-RU" b="1" dirty="0" smtClean="0"/>
              <a:t> </a:t>
            </a:r>
            <a:r>
              <a:rPr lang="ru-RU" b="1" dirty="0"/>
              <a:t>Эмоциональное выгорание, в его «инкубационном» периоде, похоже на хандру. </a:t>
            </a:r>
            <a:endParaRPr lang="ru-RU" b="1" dirty="0" smtClean="0"/>
          </a:p>
          <a:p>
            <a:r>
              <a:rPr lang="ru-RU" b="1" dirty="0" smtClean="0"/>
              <a:t>Люди </a:t>
            </a:r>
            <a:r>
              <a:rPr lang="ru-RU" b="1" dirty="0"/>
              <a:t>становятся раздражительными, обидчивыми. </a:t>
            </a:r>
            <a:endParaRPr lang="ru-RU" b="1" dirty="0" smtClean="0"/>
          </a:p>
          <a:p>
            <a:r>
              <a:rPr lang="ru-RU" b="1" dirty="0" smtClean="0"/>
              <a:t>Они </a:t>
            </a:r>
            <a:r>
              <a:rPr lang="ru-RU" b="1" dirty="0"/>
              <a:t>опускают руки при малейших неудачах и не знают, что со всем этим делать, какое лечение предпринять. </a:t>
            </a:r>
            <a:endParaRPr lang="ru-RU" b="1" dirty="0" smtClean="0"/>
          </a:p>
          <a:p>
            <a:r>
              <a:rPr lang="ru-RU" b="1" dirty="0" smtClean="0"/>
              <a:t>Потому </a:t>
            </a:r>
            <a:r>
              <a:rPr lang="ru-RU" b="1" dirty="0"/>
              <a:t>так важно разглядеть первые «звоночки» в эмоциональном фоне, принять профилактические меры и не довести себя до нервного срыв</a:t>
            </a:r>
          </a:p>
          <a:p>
            <a:endParaRPr lang="ru-RU" b="1" dirty="0"/>
          </a:p>
        </p:txBody>
      </p:sp>
      <p:pic>
        <p:nvPicPr>
          <p:cNvPr id="6" name="Объект 5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4008" y="742384"/>
            <a:ext cx="4671587" cy="5305332"/>
          </a:xfrm>
        </p:spPr>
      </p:pic>
    </p:spTree>
    <p:extLst>
      <p:ext uri="{BB962C8B-B14F-4D97-AF65-F5344CB8AC3E}">
        <p14:creationId xmlns:p14="http://schemas.microsoft.com/office/powerpoint/2010/main" val="42288429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b="1" i="1" smtClean="0"/>
              <a:t>Спасибо за внимание</a:t>
            </a:r>
            <a:endParaRPr lang="ru-RU" smtClean="0"/>
          </a:p>
        </p:txBody>
      </p:sp>
      <p:pic>
        <p:nvPicPr>
          <p:cNvPr id="64515" name="Picture 3" descr="claphands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lum bright="12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743200" y="1295400"/>
            <a:ext cx="6858000" cy="4724400"/>
          </a:xfrm>
          <a:noFill/>
        </p:spPr>
      </p:pic>
      <p:pic>
        <p:nvPicPr>
          <p:cNvPr id="64516" name="Рисунок 3" descr="b13094354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2600" y="1981200"/>
            <a:ext cx="8610600" cy="3657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601028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639</TotalTime>
  <Words>434</Words>
  <Application>Microsoft Office PowerPoint</Application>
  <PresentationFormat>Широкоэкранный</PresentationFormat>
  <Paragraphs>40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Times New Roman</vt:lpstr>
      <vt:lpstr>Тема Office</vt:lpstr>
      <vt:lpstr>Лекция 13. Стрессы и эмоциональное выгорание в организации  (стрессы и эмоциональное выгорание в организации)</vt:lpstr>
      <vt:lpstr>ВОПРОСЫ: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Спасибо за внимание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Ольга Хабижановна</dc:creator>
  <cp:lastModifiedBy>Ольга Хабижановна</cp:lastModifiedBy>
  <cp:revision>45</cp:revision>
  <dcterms:created xsi:type="dcterms:W3CDTF">2019-11-24T17:38:26Z</dcterms:created>
  <dcterms:modified xsi:type="dcterms:W3CDTF">2020-12-26T17:04:07Z</dcterms:modified>
</cp:coreProperties>
</file>